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81" r:id="rId5"/>
    <p:sldId id="280" r:id="rId6"/>
    <p:sldId id="278" r:id="rId7"/>
    <p:sldId id="279" r:id="rId8"/>
    <p:sldId id="265" r:id="rId9"/>
    <p:sldId id="277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7" autoAdjust="0"/>
    <p:restoredTop sz="94879" autoAdjust="0"/>
  </p:normalViewPr>
  <p:slideViewPr>
    <p:cSldViewPr snapToGrid="0">
      <p:cViewPr varScale="1">
        <p:scale>
          <a:sx n="69" d="100"/>
          <a:sy n="69" d="100"/>
        </p:scale>
        <p:origin x="834" y="7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sz="6000" dirty="0" err="1"/>
              <a:t>Chada</a:t>
            </a:r>
            <a:r>
              <a:rPr lang="en-US" sz="6000" dirty="0"/>
              <a:t> tech agile approach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A930E8-8450-36CC-7984-8942085220CD}"/>
              </a:ext>
            </a:extLst>
          </p:cNvPr>
          <p:cNvSpPr txBox="1"/>
          <p:nvPr/>
        </p:nvSpPr>
        <p:spPr>
          <a:xfrm>
            <a:off x="9393382" y="5500255"/>
            <a:ext cx="2396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Jacob Rethmeier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062089"/>
          </a:xfrm>
        </p:spPr>
        <p:txBody>
          <a:bodyPr anchor="b">
            <a:normAutofit/>
          </a:bodyPr>
          <a:lstStyle/>
          <a:p>
            <a:r>
              <a:rPr lang="en-US" sz="4000" dirty="0"/>
              <a:t>Scrum-agile roles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C1C379A-F362-E515-3CA4-FB118A31CAA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1" y="1884219"/>
            <a:ext cx="4894006" cy="4873496"/>
          </a:xfrm>
        </p:spPr>
        <p:txBody>
          <a:bodyPr>
            <a:normAutofit/>
          </a:bodyPr>
          <a:lstStyle/>
          <a:p>
            <a:r>
              <a:rPr lang="en-US" sz="2000" b="1" dirty="0"/>
              <a:t>Product Owner: </a:t>
            </a:r>
            <a:r>
              <a:rPr lang="en-US" sz="2000" dirty="0"/>
              <a:t>Defines project vision and prioritizes the backlog based on client needs.</a:t>
            </a:r>
          </a:p>
          <a:p>
            <a:r>
              <a:rPr lang="en-US" sz="2000" b="1" dirty="0"/>
              <a:t>Scrum Master: </a:t>
            </a:r>
            <a:r>
              <a:rPr lang="en-US" sz="2000" dirty="0"/>
              <a:t>Facilitates the process, removes obstacles, and ensures the team follows Agile principles.</a:t>
            </a:r>
          </a:p>
          <a:p>
            <a:r>
              <a:rPr lang="en-US" sz="2000" b="1" dirty="0"/>
              <a:t>Development Team: </a:t>
            </a:r>
            <a:r>
              <a:rPr lang="en-US" sz="2000" dirty="0"/>
              <a:t>Builds and delivers the product incrementally, focusing on completing user stories.</a:t>
            </a:r>
          </a:p>
          <a:p>
            <a:r>
              <a:rPr lang="en-US" sz="2000" b="1" dirty="0"/>
              <a:t>Tester: </a:t>
            </a:r>
            <a:r>
              <a:rPr lang="en-US" sz="2000" dirty="0"/>
              <a:t>Ensures the product works correctly by identifying and fixing bugs early.</a:t>
            </a:r>
          </a:p>
          <a:p>
            <a:r>
              <a:rPr lang="en-US" sz="2000" b="1" dirty="0"/>
              <a:t>Customer: </a:t>
            </a:r>
            <a:r>
              <a:rPr lang="en-US" sz="2000" dirty="0"/>
              <a:t>Provides feedback and helps shape the final product by clarifying requirements.</a:t>
            </a:r>
          </a:p>
        </p:txBody>
      </p:sp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172"/>
            <a:ext cx="4714875" cy="6880119"/>
          </a:xfrm>
          <a:noFill/>
        </p:spPr>
      </p:pic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  <a:noFill/>
        </p:spPr>
        <p:txBody>
          <a:bodyPr>
            <a:noAutofit/>
          </a:bodyPr>
          <a:lstStyle/>
          <a:p>
            <a:r>
              <a:rPr lang="en-US" dirty="0"/>
              <a:t>Software development life cycle</a:t>
            </a:r>
          </a:p>
        </p:txBody>
      </p:sp>
      <p:pic>
        <p:nvPicPr>
          <p:cNvPr id="91" name="Picture Placeholder 90" descr="Blue abstract design with square in middle and lines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4" r="21684"/>
          <a:stretch/>
        </p:blipFill>
        <p:spPr>
          <a:xfrm flipH="1">
            <a:off x="6105745" y="-22225"/>
            <a:ext cx="6061181" cy="6880225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4145280"/>
            <a:ext cx="5066250" cy="690880"/>
          </a:xfrm>
        </p:spPr>
        <p:txBody>
          <a:bodyPr/>
          <a:lstStyle/>
          <a:p>
            <a:r>
              <a:rPr lang="en-US" dirty="0"/>
              <a:t>Different phases in agile</a:t>
            </a: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124691"/>
            <a:ext cx="5212079" cy="6037279"/>
          </a:xfrm>
          <a:noFill/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Requirements Gathering</a:t>
            </a:r>
            <a:r>
              <a:rPr lang="en-US" sz="2400" dirty="0"/>
              <a:t>: Continuous collaboration with the client to define user stories and prioritize the product backlog. This ensures the team is always working on the most valuable features.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Design: “</a:t>
            </a:r>
            <a:r>
              <a:rPr lang="en-US" sz="2400" b="0" i="1" dirty="0">
                <a:effectLst/>
              </a:rPr>
              <a:t>System Design helps in specifying hardware and system requirements” (Elysium Academy Support, 2017)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Development</a:t>
            </a:r>
            <a:r>
              <a:rPr lang="en-US" sz="2400" dirty="0"/>
              <a:t>: The development team builds the product incrementally in sprints, ensuring regular delivery of working software.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B888ADB-F87B-D62D-5926-DABF94E95BBB}"/>
              </a:ext>
            </a:extLst>
          </p:cNvPr>
          <p:cNvSpPr txBox="1">
            <a:spLocks/>
          </p:cNvSpPr>
          <p:nvPr/>
        </p:nvSpPr>
        <p:spPr>
          <a:xfrm>
            <a:off x="6050278" y="124691"/>
            <a:ext cx="5212079" cy="603727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Testing</a:t>
            </a:r>
            <a:r>
              <a:rPr lang="en-US" sz="2400" dirty="0"/>
              <a:t>: Testing is integrated throughout each sprint, with testers identifying and fixing bugs early to maintain quality.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Deployment</a:t>
            </a:r>
            <a:r>
              <a:rPr lang="en-US" sz="2400" dirty="0"/>
              <a:t>: Frequent releases of functional software ensure that features are available for client feedback and use.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Maintenance</a:t>
            </a:r>
            <a:r>
              <a:rPr lang="en-US" sz="2400" dirty="0"/>
              <a:t>: Continuous improvement and updates are made based on user feedback, keeping the product relevant and functional.</a:t>
            </a:r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3089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Waterfall method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1357747"/>
            <a:ext cx="4894005" cy="480422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200" dirty="0"/>
              <a:t>Pros 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Clear Structure: </a:t>
            </a:r>
            <a:r>
              <a:rPr lang="en-US" sz="2000" dirty="0"/>
              <a:t>Each phase has a defined start and end, making the process easy to manage.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Well-Documented: </a:t>
            </a:r>
            <a:r>
              <a:rPr lang="en-US" sz="2000" dirty="0"/>
              <a:t>All requirements are gathered and documented upfront, providing a comprehensive plan.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Predictable Timeline: </a:t>
            </a:r>
            <a:r>
              <a:rPr lang="en-US" sz="2000" dirty="0"/>
              <a:t>Since everything is planned in advance, timelines and milestones are clear.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“The Waterfall model is a disciplined approach, ensuring that projects with fixed requirements are developed in a structured and predictable manner, allowing for thorough documentation and planning at each stage.”(Sommerville 2016)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Content Placeholder 51">
            <a:extLst>
              <a:ext uri="{FF2B5EF4-FFF2-40B4-BE49-F238E27FC236}">
                <a16:creationId xmlns:a16="http://schemas.microsoft.com/office/drawing/2014/main" id="{DB73B307-161C-6406-EB8C-9C235C6A06E5}"/>
              </a:ext>
            </a:extLst>
          </p:cNvPr>
          <p:cNvSpPr txBox="1">
            <a:spLocks/>
          </p:cNvSpPr>
          <p:nvPr/>
        </p:nvSpPr>
        <p:spPr>
          <a:xfrm>
            <a:off x="6096000" y="1357746"/>
            <a:ext cx="4894005" cy="480422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sz="3200" dirty="0"/>
              <a:t>Cons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Locked Requirements: </a:t>
            </a:r>
            <a:r>
              <a:rPr lang="en-US" dirty="0"/>
              <a:t>No flexibility to accommodate changes mid-project without restarting earlier phases.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Delayed Feedback: </a:t>
            </a:r>
            <a:r>
              <a:rPr lang="en-US" dirty="0"/>
              <a:t>Feedback only happens after the entire product is developed, increasing the risk of missed requirements.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Rigid Change Management: </a:t>
            </a:r>
            <a:r>
              <a:rPr lang="en-US" dirty="0"/>
              <a:t>Changes, such as shifting to wellness travel, would require significant rework and delays.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Late Testing: </a:t>
            </a:r>
            <a:r>
              <a:rPr lang="en-US" dirty="0"/>
              <a:t>Testing happens at the end, meaning issues might only be found late in the process, leading to costly fixes.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Inflexible: </a:t>
            </a:r>
            <a:r>
              <a:rPr lang="en-US" dirty="0"/>
              <a:t>No room for iterative improvements, making it difficult to adapt to evolving client needs.</a:t>
            </a:r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84457"/>
            <a:ext cx="6172200" cy="1581912"/>
          </a:xfrm>
          <a:noFill/>
        </p:spPr>
        <p:txBody>
          <a:bodyPr anchor="b"/>
          <a:lstStyle/>
          <a:p>
            <a:r>
              <a:rPr lang="en-US" dirty="0"/>
              <a:t>Factors on choosing waterfall or 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" y="1197455"/>
            <a:ext cx="3973286" cy="4964514"/>
          </a:xfrm>
          <a:noFill/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b="1" dirty="0"/>
              <a:t>Project Requirements: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Waterfall</a:t>
            </a:r>
            <a:r>
              <a:rPr lang="en-US" dirty="0"/>
              <a:t>: Best for fixed, well-defined requirements.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Agile</a:t>
            </a:r>
            <a:r>
              <a:rPr lang="en-US" dirty="0"/>
              <a:t>: Ideal for evolving, changing requirements.</a:t>
            </a:r>
          </a:p>
          <a:p>
            <a:r>
              <a:rPr lang="en-US" b="1" dirty="0"/>
              <a:t>Client Involvement: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Waterfall</a:t>
            </a:r>
            <a:r>
              <a:rPr lang="en-US" dirty="0"/>
              <a:t>: Minimal client involvement after initial planning.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Agile</a:t>
            </a:r>
            <a:r>
              <a:rPr lang="en-US" dirty="0"/>
              <a:t>: Continuous client feedback throughout the project.</a:t>
            </a:r>
          </a:p>
          <a:p>
            <a:r>
              <a:rPr lang="en-US" b="1" dirty="0"/>
              <a:t>Project Complexity: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Waterfall</a:t>
            </a:r>
            <a:r>
              <a:rPr lang="en-US" dirty="0"/>
              <a:t>: Suited for small, straightforward projects.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Agile</a:t>
            </a:r>
            <a:r>
              <a:rPr lang="en-US" dirty="0"/>
              <a:t>: Best for large, complex projects needing flexibility.</a:t>
            </a:r>
          </a:p>
          <a:p>
            <a:r>
              <a:rPr lang="en-US" b="1" dirty="0"/>
              <a:t>Flexibility: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Waterfall</a:t>
            </a:r>
            <a:r>
              <a:rPr lang="en-US" dirty="0"/>
              <a:t>: Rigid, difficult to adapt to changes.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Agile</a:t>
            </a:r>
            <a:r>
              <a:rPr lang="en-US" dirty="0"/>
              <a:t>: Highly flexible and responsive to changes.</a:t>
            </a:r>
          </a:p>
          <a:p>
            <a:endParaRPr lang="en-US" dirty="0"/>
          </a:p>
        </p:txBody>
      </p:sp>
      <p:pic>
        <p:nvPicPr>
          <p:cNvPr id="15" name="Picture Placeholder 5" descr="Desktop computer playset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71" r="22571"/>
          <a:stretch/>
        </p:blipFill>
        <p:spPr>
          <a:xfrm>
            <a:off x="8352430" y="-22225"/>
            <a:ext cx="3863383" cy="6880225"/>
          </a:xfr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3946507-A521-744E-E447-BDB516F17863}"/>
              </a:ext>
            </a:extLst>
          </p:cNvPr>
          <p:cNvSpPr txBox="1">
            <a:spLocks/>
          </p:cNvSpPr>
          <p:nvPr/>
        </p:nvSpPr>
        <p:spPr>
          <a:xfrm>
            <a:off x="3924300" y="1197455"/>
            <a:ext cx="3973286" cy="4964514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Testing: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Waterfall</a:t>
            </a:r>
            <a:r>
              <a:rPr lang="en-US" dirty="0"/>
              <a:t>: Testing happens at the end, potentially finding issues late.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Agile</a:t>
            </a:r>
            <a:r>
              <a:rPr lang="en-US" dirty="0"/>
              <a:t>: Ongoing testing during development, catching issues early.</a:t>
            </a:r>
          </a:p>
          <a:p>
            <a:r>
              <a:rPr lang="en-US" b="1" dirty="0"/>
              <a:t>Timeline: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Waterfall</a:t>
            </a:r>
            <a:r>
              <a:rPr lang="en-US" dirty="0"/>
              <a:t>: Fixed timeline, no delivery until the end.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Agile</a:t>
            </a:r>
            <a:r>
              <a:rPr lang="en-US" dirty="0"/>
              <a:t>: Continuous delivery of product increments throughout development.</a:t>
            </a:r>
          </a:p>
          <a:p>
            <a:r>
              <a:rPr lang="en-US" b="1" dirty="0"/>
              <a:t>Course Experience Insight: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Waterfall</a:t>
            </a:r>
            <a:r>
              <a:rPr lang="en-US" dirty="0"/>
              <a:t>: Would’ve delayed adapting to SNHU Travel project changes.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Agile</a:t>
            </a:r>
            <a:r>
              <a:rPr lang="en-US" dirty="0"/>
              <a:t>: Enabled us to adjust quickly to changing requirements.</a:t>
            </a:r>
          </a:p>
        </p:txBody>
      </p:sp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Works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10515600" cy="41130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dirty="0"/>
              <a:t>Sommerville, I. (2016). </a:t>
            </a:r>
            <a:r>
              <a:rPr lang="en-US" i="1" dirty="0"/>
              <a:t>Software Engineering</a:t>
            </a:r>
            <a:r>
              <a:rPr lang="en-US" dirty="0"/>
              <a:t> (10th ed.). Pearson.</a:t>
            </a:r>
          </a:p>
          <a:p>
            <a:pPr lvl="1"/>
            <a:r>
              <a:rPr lang="en-US" sz="1800" dirty="0">
                <a:effectLst/>
                <a:latin typeface="Times New Roman" panose="02020603050405020304" pitchFamily="18" charset="0"/>
              </a:rPr>
              <a:t>Elysium Academy Support. (2017). </a:t>
            </a:r>
            <a:r>
              <a:rPr lang="en-US" sz="1800" i="1" dirty="0">
                <a:effectLst/>
                <a:latin typeface="Times New Roman" panose="02020603050405020304" pitchFamily="18" charset="0"/>
              </a:rPr>
              <a:t>What are the Software Development Life Cycle (SDLC) phases?</a:t>
            </a:r>
            <a:r>
              <a:rPr lang="en-US" sz="1800" dirty="0">
                <a:effectLst/>
                <a:latin typeface="Times New Roman" panose="02020603050405020304" pitchFamily="18" charset="0"/>
              </a:rPr>
              <a:t> Https://Guides.Libraries.Psu.Edu/Apaquickguide/Intext. https://www.linkedin.com/pulse/what-software-development-life-cycle-sdlc-phases-private-limited</a:t>
            </a:r>
          </a:p>
          <a:p>
            <a:pPr lvl="1"/>
            <a:r>
              <a:rPr lang="en-US" dirty="0" err="1"/>
              <a:t>Serrador</a:t>
            </a:r>
            <a:r>
              <a:rPr lang="en-US" dirty="0"/>
              <a:t>, P., &amp; Pinto, J. K. (2015). Does Agile work? A quantitative analysis of Agile project success. </a:t>
            </a:r>
            <a:r>
              <a:rPr lang="en-US" i="1" dirty="0"/>
              <a:t>International Journal of Project Management, 33</a:t>
            </a:r>
            <a:r>
              <a:rPr lang="en-US" dirty="0"/>
              <a:t>(5), 1040-1051.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{B898E965-474E-4D2B-8721-A7252F350FFE}tf55661986_win32</Template>
  <TotalTime>29</TotalTime>
  <Words>681</Words>
  <Application>Microsoft Office PowerPoint</Application>
  <PresentationFormat>Widescreen</PresentationFormat>
  <Paragraphs>60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Aptos</vt:lpstr>
      <vt:lpstr>Arial</vt:lpstr>
      <vt:lpstr>Calibri</vt:lpstr>
      <vt:lpstr>Calibri Light</vt:lpstr>
      <vt:lpstr>Times New Roman</vt:lpstr>
      <vt:lpstr>Wingdings</vt:lpstr>
      <vt:lpstr>Custom</vt:lpstr>
      <vt:lpstr>Chada tech agile approach</vt:lpstr>
      <vt:lpstr>Scrum-agile roles</vt:lpstr>
      <vt:lpstr>Software development life cycle</vt:lpstr>
      <vt:lpstr>PowerPoint Presentation</vt:lpstr>
      <vt:lpstr>Waterfall method</vt:lpstr>
      <vt:lpstr>Factors on choosing waterfall or agile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jacob rethmeier</dc:creator>
  <cp:lastModifiedBy>jacob rethmeier</cp:lastModifiedBy>
  <cp:revision>2</cp:revision>
  <dcterms:created xsi:type="dcterms:W3CDTF">2024-10-20T21:18:11Z</dcterms:created>
  <dcterms:modified xsi:type="dcterms:W3CDTF">2024-10-20T21:50:06Z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